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D99"/>
    <a:srgbClr val="1797D4"/>
    <a:srgbClr val="124C6C"/>
    <a:srgbClr val="F05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96" y="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52A3-64D5-4FEC-890F-195D353DD32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F0317-4D9E-45ED-B85C-82309902C3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814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B03BB-8DC9-4C72-828F-D84103E100F6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44EE6-328B-4072-BBE6-75F87A77A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0729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-114301" y="1275280"/>
            <a:ext cx="12456695" cy="4852803"/>
          </a:xfrm>
          <a:prstGeom prst="rect">
            <a:avLst/>
          </a:prstGeom>
          <a:solidFill>
            <a:srgbClr val="1A6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-277505" y="6128085"/>
            <a:ext cx="12619899" cy="469939"/>
          </a:xfrm>
          <a:prstGeom prst="rect">
            <a:avLst/>
          </a:prstGeom>
          <a:solidFill>
            <a:srgbClr val="1797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11968" y="1415133"/>
            <a:ext cx="9156032" cy="2387600"/>
          </a:xfrm>
        </p:spPr>
        <p:txBody>
          <a:bodyPr anchor="b"/>
          <a:lstStyle>
            <a:lvl1pPr algn="ctr">
              <a:defRPr sz="6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Top headline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89480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Subtext</a:t>
            </a:r>
            <a:r>
              <a:rPr lang="cs-CZ" dirty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64358" y="6180491"/>
            <a:ext cx="2743200" cy="365125"/>
          </a:xfrm>
        </p:spPr>
        <p:txBody>
          <a:bodyPr/>
          <a:lstStyle/>
          <a:p>
            <a:fld id="{04E0F704-66DC-40E5-AA4E-292AF635F4B4}" type="datetime1">
              <a:rPr lang="cs-CZ" smtClean="0"/>
              <a:t>08.02.2021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2583" y="618049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72408" y="6180491"/>
            <a:ext cx="2743200" cy="365125"/>
          </a:xfrm>
        </p:spPr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05" y="99777"/>
            <a:ext cx="8137357" cy="119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0541" y="1577788"/>
            <a:ext cx="11421035" cy="4571602"/>
          </a:xfrm>
        </p:spPr>
        <p:txBody>
          <a:bodyPr/>
          <a:lstStyle>
            <a:lvl1pPr>
              <a:buClr>
                <a:srgbClr val="F05A2A"/>
              </a:buClr>
              <a:defRPr/>
            </a:lvl1pPr>
            <a:lvl2pPr>
              <a:buClr>
                <a:srgbClr val="F05A2A"/>
              </a:buClr>
              <a:defRPr/>
            </a:lvl2pPr>
            <a:lvl3pPr>
              <a:buClr>
                <a:srgbClr val="F05A2A"/>
              </a:buClr>
              <a:defRPr/>
            </a:lvl3pPr>
            <a:lvl4pPr>
              <a:buClr>
                <a:srgbClr val="F05A2A"/>
              </a:buClr>
              <a:defRPr/>
            </a:lvl4pPr>
            <a:lvl5pPr>
              <a:buClr>
                <a:srgbClr val="F05A2A"/>
              </a:buClr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541" y="89647"/>
            <a:ext cx="11421035" cy="1296241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73B6-A7E0-449D-B15C-B19868F972C2}" type="datetime1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421603" y="6199236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ovnoramenný trojúhelník 6"/>
          <p:cNvSpPr/>
          <p:nvPr userDrawn="1"/>
        </p:nvSpPr>
        <p:spPr>
          <a:xfrm rot="5400000">
            <a:off x="-90965" y="491075"/>
            <a:ext cx="645994" cy="464061"/>
          </a:xfrm>
          <a:prstGeom prst="triangle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40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5437-7E29-43A5-9B71-A458562ED1B5}" type="datetime1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421603" y="6199236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ovnoramenný trojúhelník 6"/>
          <p:cNvSpPr/>
          <p:nvPr userDrawn="1"/>
        </p:nvSpPr>
        <p:spPr>
          <a:xfrm rot="5400000">
            <a:off x="283172" y="3882828"/>
            <a:ext cx="645994" cy="464061"/>
          </a:xfrm>
          <a:prstGeom prst="triangle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8353" y="107576"/>
            <a:ext cx="11373223" cy="12783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8353" y="1547906"/>
            <a:ext cx="5601447" cy="456602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547906"/>
            <a:ext cx="5619376" cy="4566023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27FD-E8F8-4EE8-AC14-39F6D4FE563E}" type="datetime1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421603" y="6199236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ovnoramenný trojúhelník 7"/>
          <p:cNvSpPr/>
          <p:nvPr userDrawn="1"/>
        </p:nvSpPr>
        <p:spPr>
          <a:xfrm rot="5400000">
            <a:off x="-90967" y="491074"/>
            <a:ext cx="645994" cy="464061"/>
          </a:xfrm>
          <a:prstGeom prst="triangle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09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2376" y="101600"/>
            <a:ext cx="11397130" cy="1328738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12376" y="1488224"/>
            <a:ext cx="558519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2376" y="2312135"/>
            <a:ext cx="5585199" cy="3765935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488224"/>
            <a:ext cx="56373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12136"/>
            <a:ext cx="5637306" cy="3765934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E35E-A6C1-4EF7-8B75-17D2C589BBA7}" type="datetime1">
              <a:rPr lang="cs-CZ" smtClean="0"/>
              <a:t>08.02.2021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421603" y="6199236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ovnoramenný trojúhelník 9"/>
          <p:cNvSpPr/>
          <p:nvPr userDrawn="1"/>
        </p:nvSpPr>
        <p:spPr>
          <a:xfrm rot="5400000">
            <a:off x="-90967" y="535525"/>
            <a:ext cx="645994" cy="464061"/>
          </a:xfrm>
          <a:prstGeom prst="triangle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4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062" y="95624"/>
            <a:ext cx="11309586" cy="1290264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10F7-80BA-446A-8516-609943E373BD}" type="datetime1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21603" y="6200994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/>
          <p:nvPr userDrawn="1"/>
        </p:nvSpPr>
        <p:spPr>
          <a:xfrm rot="5400000">
            <a:off x="-90967" y="491074"/>
            <a:ext cx="645994" cy="464061"/>
          </a:xfrm>
          <a:prstGeom prst="triangle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77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7182-F021-43FD-AAEB-F19A31BE8C66}" type="datetime1">
              <a:rPr lang="cs-CZ" smtClean="0"/>
              <a:t>08.02.2021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421603" y="6195910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99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01600"/>
            <a:ext cx="4343400" cy="16859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101601"/>
            <a:ext cx="6584483" cy="59645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28625" y="1876613"/>
            <a:ext cx="4343400" cy="41527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85ED-D02E-4989-B6B8-D5DDBB1560D5}" type="datetime1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421603" y="6204026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 u="none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ovnoramenný trojúhelník 7"/>
          <p:cNvSpPr/>
          <p:nvPr userDrawn="1"/>
        </p:nvSpPr>
        <p:spPr>
          <a:xfrm rot="5400000">
            <a:off x="-90966" y="827480"/>
            <a:ext cx="645994" cy="464061"/>
          </a:xfrm>
          <a:prstGeom prst="triangle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00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060" y="109630"/>
            <a:ext cx="4307965" cy="16001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7" y="109630"/>
            <a:ext cx="6584483" cy="59385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060" y="1810871"/>
            <a:ext cx="4307965" cy="42044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7DB3-B7ED-4CE7-A839-6D9586366A47}" type="datetime1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421603" y="6199236"/>
            <a:ext cx="4114800" cy="3566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4734-805E-4D52-9B44-EDDEF809DD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ovnoramenný trojúhelník 7"/>
          <p:cNvSpPr/>
          <p:nvPr userDrawn="1"/>
        </p:nvSpPr>
        <p:spPr>
          <a:xfrm rot="5400000">
            <a:off x="-90968" y="677700"/>
            <a:ext cx="645994" cy="464061"/>
          </a:xfrm>
          <a:prstGeom prst="triangle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3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-135581" y="6135599"/>
            <a:ext cx="8765155" cy="463050"/>
          </a:xfrm>
          <a:prstGeom prst="rect">
            <a:avLst/>
          </a:prstGeom>
          <a:gradFill>
            <a:gsLst>
              <a:gs pos="50000">
                <a:schemeClr val="bg1">
                  <a:lumMod val="94000"/>
                </a:schemeClr>
              </a:gs>
              <a:gs pos="100000">
                <a:schemeClr val="bg1">
                  <a:lumMod val="85000"/>
                </a:schemeClr>
              </a:gs>
              <a:gs pos="5021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kupina 8"/>
          <p:cNvGrpSpPr/>
          <p:nvPr userDrawn="1"/>
        </p:nvGrpSpPr>
        <p:grpSpPr>
          <a:xfrm>
            <a:off x="1818459" y="6135599"/>
            <a:ext cx="10373542" cy="483313"/>
            <a:chOff x="-220581" y="4875120"/>
            <a:chExt cx="12520864" cy="832697"/>
          </a:xfrm>
        </p:grpSpPr>
        <p:sp>
          <p:nvSpPr>
            <p:cNvPr id="11" name="Obdélník 10"/>
            <p:cNvSpPr/>
            <p:nvPr userDrawn="1"/>
          </p:nvSpPr>
          <p:spPr>
            <a:xfrm>
              <a:off x="-220580" y="5430252"/>
              <a:ext cx="12520863" cy="277565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0"/>
                  </a:schemeClr>
                </a:gs>
                <a:gs pos="6000">
                  <a:srgbClr val="1797D4"/>
                </a:gs>
              </a:gsLst>
              <a:lin ang="0" scaled="0"/>
            </a:gra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  <a:endParaRPr lang="cs-CZ" dirty="0"/>
            </a:p>
          </p:txBody>
        </p:sp>
        <p:sp>
          <p:nvSpPr>
            <p:cNvPr id="12" name="Obdélník 11"/>
            <p:cNvSpPr/>
            <p:nvPr userDrawn="1"/>
          </p:nvSpPr>
          <p:spPr>
            <a:xfrm>
              <a:off x="-220580" y="5152686"/>
              <a:ext cx="12520863" cy="277565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0"/>
                  </a:schemeClr>
                </a:gs>
                <a:gs pos="10000">
                  <a:srgbClr val="1797D4"/>
                </a:gs>
              </a:gsLst>
              <a:lin ang="0" scaled="0"/>
            </a:gra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 userDrawn="1"/>
          </p:nvSpPr>
          <p:spPr>
            <a:xfrm>
              <a:off x="-220581" y="4875120"/>
              <a:ext cx="12520863" cy="277565"/>
            </a:xfrm>
            <a:prstGeom prst="rect">
              <a:avLst/>
            </a:prstGeom>
            <a:gradFill>
              <a:gsLst>
                <a:gs pos="2000">
                  <a:schemeClr val="bg1">
                    <a:lumMod val="85000"/>
                    <a:alpha val="0"/>
                  </a:schemeClr>
                </a:gs>
                <a:gs pos="8000">
                  <a:srgbClr val="1797D4"/>
                </a:gs>
              </a:gsLst>
              <a:lin ang="0" scaled="0"/>
            </a:gra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Obdélník 9"/>
          <p:cNvSpPr/>
          <p:nvPr userDrawn="1"/>
        </p:nvSpPr>
        <p:spPr>
          <a:xfrm>
            <a:off x="-82898" y="6143135"/>
            <a:ext cx="12896530" cy="455026"/>
          </a:xfrm>
          <a:prstGeom prst="rect">
            <a:avLst/>
          </a:prstGeom>
          <a:noFill/>
          <a:ln>
            <a:solidFill>
              <a:srgbClr val="1797D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70541" y="107576"/>
            <a:ext cx="11421035" cy="127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0541" y="1431780"/>
            <a:ext cx="11421035" cy="4684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86799" y="6190769"/>
            <a:ext cx="1243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E6C67F01-4C81-40E4-9525-716B2876DC9D}" type="datetime1">
              <a:rPr lang="cs-CZ" smtClean="0"/>
              <a:t>08.02.2021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080458" y="6184251"/>
            <a:ext cx="1273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3844734-805E-4D52-9B44-EDDEF809DD8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0" y="6241095"/>
            <a:ext cx="1713991" cy="252057"/>
          </a:xfrm>
          <a:prstGeom prst="rect">
            <a:avLst/>
          </a:prstGeom>
          <a:effectLst>
            <a:outerShdw blurRad="241300" sx="102000" sy="102000" algn="ctr" rotWithShape="0">
              <a:schemeClr val="bg1">
                <a:alpha val="96000"/>
              </a:schemeClr>
            </a:outerShdw>
          </a:effectLst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804" y="6595268"/>
            <a:ext cx="394196" cy="262732"/>
          </a:xfrm>
          <a:prstGeom prst="rect">
            <a:avLst/>
          </a:prstGeom>
        </p:spPr>
      </p:pic>
      <p:sp>
        <p:nvSpPr>
          <p:cNvPr id="16" name="Obdélník 15"/>
          <p:cNvSpPr/>
          <p:nvPr userDrawn="1"/>
        </p:nvSpPr>
        <p:spPr>
          <a:xfrm>
            <a:off x="0" y="6595268"/>
            <a:ext cx="11797804" cy="262732"/>
          </a:xfrm>
          <a:prstGeom prst="rect">
            <a:avLst/>
          </a:prstGeom>
          <a:solidFill>
            <a:srgbClr val="1A6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 userDrawn="1"/>
        </p:nvSpPr>
        <p:spPr>
          <a:xfrm>
            <a:off x="1714500" y="6618912"/>
            <a:ext cx="101214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b="0" i="0" dirty="0">
                <a:solidFill>
                  <a:srgbClr val="F5F5F5"/>
                </a:solidFill>
                <a:effectLst/>
                <a:latin typeface="Raleway" panose="020B0003030101060003" pitchFamily="34" charset="0"/>
              </a:rPr>
              <a:t>This project has received funding from the European Union’s Horizon 2020 research and innovation </a:t>
            </a:r>
            <a:r>
              <a:rPr lang="en-US" sz="800" b="0" i="0" dirty="0" err="1">
                <a:solidFill>
                  <a:srgbClr val="F5F5F5"/>
                </a:solidFill>
                <a:effectLst/>
                <a:latin typeface="Raleway" panose="020B0003030101060003" pitchFamily="34" charset="0"/>
              </a:rPr>
              <a:t>programme</a:t>
            </a:r>
            <a:r>
              <a:rPr lang="en-US" sz="800" b="0" i="0" dirty="0">
                <a:solidFill>
                  <a:srgbClr val="F5F5F5"/>
                </a:solidFill>
                <a:effectLst/>
                <a:latin typeface="Raleway" panose="020B0003030101060003" pitchFamily="34" charset="0"/>
              </a:rPr>
              <a:t> under grant agreement n°820774.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42495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24C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05A2A"/>
        </a:buClr>
        <a:buFont typeface="Arial" panose="020B0604020202020204" pitchFamily="34" charset="0"/>
        <a:buChar char="•"/>
        <a:defRPr sz="2800" kern="1200">
          <a:solidFill>
            <a:srgbClr val="1A6D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05A2A"/>
        </a:buClr>
        <a:buFont typeface="Arial" panose="020B0604020202020204" pitchFamily="34" charset="0"/>
        <a:buChar char="•"/>
        <a:defRPr sz="2400" kern="1200">
          <a:solidFill>
            <a:srgbClr val="1A6D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05A2A"/>
        </a:buClr>
        <a:buFont typeface="Arial" panose="020B0604020202020204" pitchFamily="34" charset="0"/>
        <a:buChar char="•"/>
        <a:defRPr sz="2000" kern="1200">
          <a:solidFill>
            <a:srgbClr val="1A6D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05A2A"/>
        </a:buClr>
        <a:buFont typeface="Arial" panose="020B0604020202020204" pitchFamily="34" charset="0"/>
        <a:buChar char="•"/>
        <a:defRPr sz="1800" kern="1200">
          <a:solidFill>
            <a:srgbClr val="1A6D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05A2A"/>
        </a:buClr>
        <a:buFont typeface="Arial" panose="020B0604020202020204" pitchFamily="34" charset="0"/>
        <a:buChar char="•"/>
        <a:defRPr sz="1800" kern="1200">
          <a:solidFill>
            <a:srgbClr val="1A6D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anuela-project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MANUELA - </a:t>
            </a:r>
            <a:r>
              <a:rPr lang="en-US" sz="3200" dirty="0"/>
              <a:t>Additive Manufacturing using Metal Pilot Line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0543" y="1168400"/>
            <a:ext cx="9545893" cy="498099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/>
              <a:t>Services</a:t>
            </a:r>
            <a:endParaRPr lang="cs-CZ" b="1" dirty="0"/>
          </a:p>
          <a:p>
            <a:pPr lvl="1"/>
            <a:r>
              <a:rPr lang="cs-CZ" dirty="0" err="1"/>
              <a:t>One</a:t>
            </a:r>
            <a:r>
              <a:rPr lang="cs-CZ" dirty="0"/>
              <a:t>-stop-shop </a:t>
            </a:r>
            <a:r>
              <a:rPr lang="cs-CZ" dirty="0" err="1"/>
              <a:t>for</a:t>
            </a:r>
            <a:r>
              <a:rPr lang="cs-CZ" dirty="0"/>
              <a:t> f</a:t>
            </a:r>
            <a:r>
              <a:rPr lang="en-US" dirty="0" err="1"/>
              <a:t>ull</a:t>
            </a:r>
            <a:r>
              <a:rPr lang="en-US" dirty="0"/>
              <a:t> AM development cycle including simulation, robust AM manufacturing and on-line process control, characterization, real-time feedback, post-treatment and AM qualification protocols.</a:t>
            </a:r>
            <a:endParaRPr lang="cs-CZ" dirty="0"/>
          </a:p>
          <a:p>
            <a:pPr lvl="1"/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/>
              <a:t>Powder</a:t>
            </a:r>
            <a:r>
              <a:rPr lang="cs-CZ" dirty="0"/>
              <a:t> </a:t>
            </a:r>
            <a:r>
              <a:rPr lang="cs-CZ" dirty="0" err="1"/>
              <a:t>Bed</a:t>
            </a:r>
            <a:r>
              <a:rPr lang="cs-CZ" dirty="0"/>
              <a:t> </a:t>
            </a:r>
            <a:r>
              <a:rPr lang="cs-CZ" dirty="0" err="1"/>
              <a:t>Fusion</a:t>
            </a:r>
            <a:r>
              <a:rPr lang="cs-CZ" dirty="0"/>
              <a:t> Laser </a:t>
            </a:r>
            <a:r>
              <a:rPr lang="cs-CZ" dirty="0" err="1"/>
              <a:t>Beam</a:t>
            </a:r>
            <a:r>
              <a:rPr lang="cs-CZ" dirty="0"/>
              <a:t> (PBF-LB) and </a:t>
            </a:r>
            <a:r>
              <a:rPr lang="cs-CZ" dirty="0" err="1"/>
              <a:t>Electron</a:t>
            </a:r>
            <a:r>
              <a:rPr lang="cs-CZ" dirty="0"/>
              <a:t> </a:t>
            </a:r>
            <a:r>
              <a:rPr lang="cs-CZ" dirty="0" err="1"/>
              <a:t>Beam</a:t>
            </a:r>
            <a:r>
              <a:rPr lang="cs-CZ" dirty="0"/>
              <a:t> (PBF-EB).</a:t>
            </a:r>
          </a:p>
          <a:p>
            <a:r>
              <a:rPr lang="cs-CZ" b="1" dirty="0" err="1"/>
              <a:t>Benefits</a:t>
            </a:r>
            <a:endParaRPr lang="cs-CZ" b="1" dirty="0"/>
          </a:p>
          <a:p>
            <a:pPr lvl="1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 design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to market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Flexible product design enabling complex geometries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Manufacturing cost reduction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Optimized material utilization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Enhanced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differentiation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Cooperation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opportunity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- Open Call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introducing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metal AM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development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50% co-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Open to any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regardless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size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established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EU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associated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country.</a:t>
            </a:r>
          </a:p>
          <a:p>
            <a:pPr lvl="1"/>
            <a:r>
              <a:rPr lang="en-US" dirty="0"/>
              <a:t>Applications can cover any or all phases and aspects of metal</a:t>
            </a:r>
            <a:r>
              <a:rPr lang="cs-CZ" dirty="0"/>
              <a:t>-</a:t>
            </a:r>
            <a:r>
              <a:rPr lang="en-US" dirty="0"/>
              <a:t>based </a:t>
            </a:r>
            <a:r>
              <a:rPr lang="cs-CZ" dirty="0"/>
              <a:t>AM </a:t>
            </a:r>
            <a:r>
              <a:rPr lang="en-US" dirty="0"/>
              <a:t>– development of ideas, prototyping, materials assessment, process improvement, etc.</a:t>
            </a:r>
            <a:endParaRPr lang="cs-C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F2E358-837E-43C1-8F59-374F7824AAAC}"/>
              </a:ext>
            </a:extLst>
          </p:cNvPr>
          <p:cNvSpPr txBox="1"/>
          <p:nvPr/>
        </p:nvSpPr>
        <p:spPr>
          <a:xfrm>
            <a:off x="5228899" y="6149390"/>
            <a:ext cx="6963101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05A2A"/>
              </a:buClr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www.manuela-project.eu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2055B0-12BB-443C-993A-37B3D605F17A}"/>
              </a:ext>
            </a:extLst>
          </p:cNvPr>
          <p:cNvGrpSpPr>
            <a:grpSpLocks noChangeAspect="1"/>
          </p:cNvGrpSpPr>
          <p:nvPr/>
        </p:nvGrpSpPr>
        <p:grpSpPr>
          <a:xfrm>
            <a:off x="6818731" y="1218538"/>
            <a:ext cx="6939397" cy="4880713"/>
            <a:chOff x="2243869" y="719666"/>
            <a:chExt cx="7704260" cy="5418667"/>
          </a:xfrm>
        </p:grpSpPr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35092523-34C5-4923-8BA6-5A3841B9BA1D}"/>
                </a:ext>
              </a:extLst>
            </p:cNvPr>
            <p:cNvSpPr/>
            <p:nvPr/>
          </p:nvSpPr>
          <p:spPr>
            <a:xfrm>
              <a:off x="2243869" y="719666"/>
              <a:ext cx="5198064" cy="5418667"/>
            </a:xfrm>
            <a:prstGeom prst="blockArc">
              <a:avLst>
                <a:gd name="adj1" fmla="val 17527788"/>
                <a:gd name="adj2" fmla="val 4119114"/>
                <a:gd name="adj3" fmla="val 5750"/>
              </a:avLst>
            </a:prstGeom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029040F-ED8F-44B2-BF99-6F4352A9148E}"/>
                </a:ext>
              </a:extLst>
            </p:cNvPr>
            <p:cNvSpPr/>
            <p:nvPr/>
          </p:nvSpPr>
          <p:spPr>
            <a:xfrm>
              <a:off x="6081057" y="1168403"/>
              <a:ext cx="1381373" cy="1381760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8000" r="-18000"/>
              </a:stretch>
            </a:blip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FC4F70-1CF1-4FCC-B40B-5A9D37F54D2E}"/>
                </a:ext>
              </a:extLst>
            </p:cNvPr>
            <p:cNvSpPr/>
            <p:nvPr/>
          </p:nvSpPr>
          <p:spPr>
            <a:xfrm>
              <a:off x="7557498" y="1198676"/>
              <a:ext cx="1849022" cy="1337327"/>
            </a:xfrm>
            <a:custGeom>
              <a:avLst/>
              <a:gdLst>
                <a:gd name="connsiteX0" fmla="*/ 0 w 1849022"/>
                <a:gd name="connsiteY0" fmla="*/ 0 h 1337327"/>
                <a:gd name="connsiteX1" fmla="*/ 1849022 w 1849022"/>
                <a:gd name="connsiteY1" fmla="*/ 0 h 1337327"/>
                <a:gd name="connsiteX2" fmla="*/ 1849022 w 1849022"/>
                <a:gd name="connsiteY2" fmla="*/ 1337327 h 1337327"/>
                <a:gd name="connsiteX3" fmla="*/ 0 w 1849022"/>
                <a:gd name="connsiteY3" fmla="*/ 1337327 h 1337327"/>
                <a:gd name="connsiteX4" fmla="*/ 0 w 1849022"/>
                <a:gd name="connsiteY4" fmla="*/ 0 h 1337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9022" h="1337327">
                  <a:moveTo>
                    <a:pt x="0" y="0"/>
                  </a:moveTo>
                  <a:lnTo>
                    <a:pt x="1849022" y="0"/>
                  </a:lnTo>
                  <a:lnTo>
                    <a:pt x="1849022" y="1337327"/>
                  </a:lnTo>
                  <a:lnTo>
                    <a:pt x="0" y="1337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930" tIns="74930" rIns="74930" bIns="74930" numCol="1" spcCol="1270" anchor="ctr" anchorCtr="0">
              <a:noAutofit/>
            </a:bodyPr>
            <a:lstStyle/>
            <a:p>
              <a:pPr marL="0" lvl="0" indent="0" algn="l" defTabSz="26225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None/>
              </a:pPr>
              <a:endParaRPr lang="en-US" sz="5900" kern="120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16AE91F-4304-46B2-B6E4-375C7C2DD5FE}"/>
                </a:ext>
              </a:extLst>
            </p:cNvPr>
            <p:cNvSpPr/>
            <p:nvPr/>
          </p:nvSpPr>
          <p:spPr>
            <a:xfrm>
              <a:off x="6605251" y="2748414"/>
              <a:ext cx="1381373" cy="1381760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7000" r="-7000"/>
              </a:stretch>
            </a:blip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8181BF-6D98-471D-B680-87F7FB0D3386}"/>
                </a:ext>
              </a:extLst>
            </p:cNvPr>
            <p:cNvSpPr/>
            <p:nvPr/>
          </p:nvSpPr>
          <p:spPr>
            <a:xfrm>
              <a:off x="8099107" y="2767922"/>
              <a:ext cx="1849022" cy="1337327"/>
            </a:xfrm>
            <a:custGeom>
              <a:avLst/>
              <a:gdLst>
                <a:gd name="connsiteX0" fmla="*/ 0 w 1849022"/>
                <a:gd name="connsiteY0" fmla="*/ 0 h 1337327"/>
                <a:gd name="connsiteX1" fmla="*/ 1849022 w 1849022"/>
                <a:gd name="connsiteY1" fmla="*/ 0 h 1337327"/>
                <a:gd name="connsiteX2" fmla="*/ 1849022 w 1849022"/>
                <a:gd name="connsiteY2" fmla="*/ 1337327 h 1337327"/>
                <a:gd name="connsiteX3" fmla="*/ 0 w 1849022"/>
                <a:gd name="connsiteY3" fmla="*/ 1337327 h 1337327"/>
                <a:gd name="connsiteX4" fmla="*/ 0 w 1849022"/>
                <a:gd name="connsiteY4" fmla="*/ 0 h 1337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9022" h="1337327">
                  <a:moveTo>
                    <a:pt x="0" y="0"/>
                  </a:moveTo>
                  <a:lnTo>
                    <a:pt x="1849022" y="0"/>
                  </a:lnTo>
                  <a:lnTo>
                    <a:pt x="1849022" y="1337327"/>
                  </a:lnTo>
                  <a:lnTo>
                    <a:pt x="0" y="1337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930" tIns="74930" rIns="74930" bIns="74930" numCol="1" spcCol="1270" anchor="ctr" anchorCtr="0">
              <a:noAutofit/>
            </a:bodyPr>
            <a:lstStyle/>
            <a:p>
              <a:pPr marL="0" lvl="0" indent="0" algn="l" defTabSz="26225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None/>
              </a:pPr>
              <a:endParaRPr lang="en-US" sz="5900" kern="120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C8646A9-2923-4C54-B040-06DF2D407F89}"/>
                </a:ext>
              </a:extLst>
            </p:cNvPr>
            <p:cNvSpPr/>
            <p:nvPr/>
          </p:nvSpPr>
          <p:spPr>
            <a:xfrm>
              <a:off x="6071346" y="4342586"/>
              <a:ext cx="1381373" cy="1381760"/>
            </a:xfrm>
            <a:prstGeom prst="ellipse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8000" r="-18000"/>
              </a:stretch>
            </a:blip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A12DDA8-0AE7-419E-B89B-1CAB19E0A086}"/>
                </a:ext>
              </a:extLst>
            </p:cNvPr>
            <p:cNvSpPr/>
            <p:nvPr/>
          </p:nvSpPr>
          <p:spPr>
            <a:xfrm>
              <a:off x="7557498" y="4370763"/>
              <a:ext cx="1849022" cy="1337327"/>
            </a:xfrm>
            <a:custGeom>
              <a:avLst/>
              <a:gdLst>
                <a:gd name="connsiteX0" fmla="*/ 0 w 1849022"/>
                <a:gd name="connsiteY0" fmla="*/ 0 h 1337327"/>
                <a:gd name="connsiteX1" fmla="*/ 1849022 w 1849022"/>
                <a:gd name="connsiteY1" fmla="*/ 0 h 1337327"/>
                <a:gd name="connsiteX2" fmla="*/ 1849022 w 1849022"/>
                <a:gd name="connsiteY2" fmla="*/ 1337327 h 1337327"/>
                <a:gd name="connsiteX3" fmla="*/ 0 w 1849022"/>
                <a:gd name="connsiteY3" fmla="*/ 1337327 h 1337327"/>
                <a:gd name="connsiteX4" fmla="*/ 0 w 1849022"/>
                <a:gd name="connsiteY4" fmla="*/ 0 h 1337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9022" h="1337327">
                  <a:moveTo>
                    <a:pt x="0" y="0"/>
                  </a:moveTo>
                  <a:lnTo>
                    <a:pt x="1849022" y="0"/>
                  </a:lnTo>
                  <a:lnTo>
                    <a:pt x="1849022" y="1337327"/>
                  </a:lnTo>
                  <a:lnTo>
                    <a:pt x="0" y="1337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930" tIns="74930" rIns="74930" bIns="74930" numCol="1" spcCol="1270" anchor="ctr" anchorCtr="0">
              <a:noAutofit/>
            </a:bodyPr>
            <a:lstStyle/>
            <a:p>
              <a:pPr marL="0" lvl="0" indent="0" algn="l" defTabSz="26225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None/>
              </a:pPr>
              <a:endParaRPr lang="en-US" sz="59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271831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158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</vt:lpstr>
      <vt:lpstr>Motiv Office</vt:lpstr>
      <vt:lpstr>MANUELA - Additive Manufacturing using Metal Pilot Line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Bajar Ondrej TC</dc:creator>
  <cp:lastModifiedBy>Roman Pasek - AMIRES</cp:lastModifiedBy>
  <cp:revision>39</cp:revision>
  <dcterms:created xsi:type="dcterms:W3CDTF">2019-05-03T12:38:39Z</dcterms:created>
  <dcterms:modified xsi:type="dcterms:W3CDTF">2021-02-08T14:00:23Z</dcterms:modified>
</cp:coreProperties>
</file>